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392-27A0-4DA4-888B-6AA19E970436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3015-BC45-4DF1-AEF3-4BC65C4B11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392-27A0-4DA4-888B-6AA19E970436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3015-BC45-4DF1-AEF3-4BC65C4B1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392-27A0-4DA4-888B-6AA19E970436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3015-BC45-4DF1-AEF3-4BC65C4B1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392-27A0-4DA4-888B-6AA19E970436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3015-BC45-4DF1-AEF3-4BC65C4B1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392-27A0-4DA4-888B-6AA19E970436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3015-BC45-4DF1-AEF3-4BC65C4B1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392-27A0-4DA4-888B-6AA19E970436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3015-BC45-4DF1-AEF3-4BC65C4B1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392-27A0-4DA4-888B-6AA19E970436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3015-BC45-4DF1-AEF3-4BC65C4B1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392-27A0-4DA4-888B-6AA19E970436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3015-BC45-4DF1-AEF3-4BC65C4B1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392-27A0-4DA4-888B-6AA19E970436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3015-BC45-4DF1-AEF3-4BC65C4B1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3392-27A0-4DA4-888B-6AA19E970436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3015-BC45-4DF1-AEF3-4BC65C4B11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E743392-27A0-4DA4-888B-6AA19E970436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F7B3015-BC45-4DF1-AEF3-4BC65C4B1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E743392-27A0-4DA4-888B-6AA19E970436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F7B3015-BC45-4DF1-AEF3-4BC65C4B1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Meninges</a:t>
            </a:r>
            <a:r>
              <a:rPr lang="en-US" dirty="0" smtClean="0"/>
              <a:t> and Spinal Cord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Gray or White?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Spinal Cord is made up of gray and white matter.</a:t>
            </a:r>
          </a:p>
          <a:p>
            <a:pPr lvl="1"/>
            <a:r>
              <a:rPr lang="en-US" dirty="0" smtClean="0"/>
              <a:t>Gray matter resembles a butterfly</a:t>
            </a:r>
          </a:p>
          <a:p>
            <a:pPr lvl="1"/>
            <a:r>
              <a:rPr lang="en-US" dirty="0" smtClean="0"/>
              <a:t>Gray matter makes up the horns</a:t>
            </a:r>
          </a:p>
          <a:p>
            <a:pPr lvl="2"/>
            <a:r>
              <a:rPr lang="en-US" dirty="0" smtClean="0"/>
              <a:t>Posterior, Anterior, and Lateral</a:t>
            </a:r>
          </a:p>
          <a:p>
            <a:pPr lvl="1"/>
            <a:r>
              <a:rPr lang="en-US" dirty="0" smtClean="0"/>
              <a:t>White is divided into </a:t>
            </a:r>
            <a:r>
              <a:rPr lang="en-US" dirty="0" err="1" smtClean="0"/>
              <a:t>funiculi</a:t>
            </a:r>
            <a:r>
              <a:rPr lang="en-US" dirty="0" smtClean="0"/>
              <a:t> by gray matter</a:t>
            </a:r>
          </a:p>
          <a:p>
            <a:pPr lvl="2"/>
            <a:r>
              <a:rPr lang="en-US" dirty="0" smtClean="0"/>
              <a:t>Anterior, Lateral, and Posterior </a:t>
            </a:r>
            <a:r>
              <a:rPr lang="en-US" dirty="0" err="1" smtClean="0"/>
              <a:t>funiculi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iology.clc.uc.edu/Fankhauser/Labs/Anatomy_&amp;_Physiology/A&amp;P202/CNS_Histology/Spinal_Cord/sp_cd_jpgs/Spinal_Cord_PC271498_l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7467600" cy="6812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Nerve Pathways = Nerve Tracts</a:t>
            </a:r>
          </a:p>
          <a:p>
            <a:r>
              <a:rPr lang="en-US" dirty="0" smtClean="0"/>
              <a:t>Central Canal</a:t>
            </a:r>
          </a:p>
          <a:p>
            <a:pPr lvl="1"/>
            <a:r>
              <a:rPr lang="en-US" dirty="0" smtClean="0"/>
              <a:t>Contains CSF (cerebral spinal fluid)</a:t>
            </a:r>
          </a:p>
          <a:p>
            <a:pPr lvl="1"/>
            <a:endParaRPr lang="en-US" dirty="0"/>
          </a:p>
        </p:txBody>
      </p:sp>
      <p:pic>
        <p:nvPicPr>
          <p:cNvPr id="4098" name="Picture 2" descr="http://home.planet.nl/~noorwout/Engels/Fotos%20en%20plaatjes/Ruggenmerg%20doorsnede%20Marian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352800"/>
            <a:ext cx="5124450" cy="31757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the Spinal 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major functions</a:t>
            </a:r>
          </a:p>
          <a:p>
            <a:pPr lvl="1"/>
            <a:r>
              <a:rPr lang="en-US" dirty="0" smtClean="0"/>
              <a:t>Conducting nerve impulses</a:t>
            </a:r>
          </a:p>
          <a:p>
            <a:pPr lvl="1"/>
            <a:r>
              <a:rPr lang="en-US" dirty="0" smtClean="0"/>
              <a:t>Center for spinal reflexes</a:t>
            </a:r>
          </a:p>
          <a:p>
            <a:r>
              <a:rPr lang="en-US" dirty="0" smtClean="0"/>
              <a:t>Nerve Tracts provide a two-way communication system between brain and body parts outside the nervous system.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Ascending Tracts:</a:t>
            </a:r>
          </a:p>
          <a:p>
            <a:pPr lvl="1"/>
            <a:r>
              <a:rPr lang="en-US" dirty="0" smtClean="0"/>
              <a:t>Carry sensory info to brain</a:t>
            </a:r>
          </a:p>
          <a:p>
            <a:r>
              <a:rPr lang="en-US" dirty="0" smtClean="0"/>
              <a:t>Descending Tracts</a:t>
            </a:r>
          </a:p>
          <a:p>
            <a:pPr lvl="1"/>
            <a:r>
              <a:rPr lang="en-US" dirty="0" smtClean="0"/>
              <a:t>Conduct motor impulses form the brain to muscles and glands</a:t>
            </a:r>
          </a:p>
          <a:p>
            <a:r>
              <a:rPr lang="en-US" dirty="0" smtClean="0"/>
              <a:t>Names of tracts are determined by origin and termination points</a:t>
            </a:r>
            <a:endParaRPr lang="en-US" dirty="0"/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spinothalmic</a:t>
            </a:r>
            <a:r>
              <a:rPr lang="en-US" dirty="0" smtClean="0"/>
              <a:t> tract starts in the </a:t>
            </a:r>
            <a:r>
              <a:rPr lang="en-US" dirty="0" err="1" smtClean="0"/>
              <a:t>Sp.C</a:t>
            </a:r>
            <a:r>
              <a:rPr lang="en-US" dirty="0" smtClean="0"/>
              <a:t>. and ends in the thalamus of brain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Nerve Fibers within A and D tracts are called AXONS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nm.edu/~jimmy/spinal_trac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0"/>
            <a:ext cx="786768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Functions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Spinal Reflexes</a:t>
            </a:r>
          </a:p>
          <a:p>
            <a:pPr lvl="1"/>
            <a:r>
              <a:rPr lang="en-US" dirty="0" smtClean="0"/>
              <a:t>Withdrawal and knee-jerk reflexes pass through spinal cord</a:t>
            </a:r>
            <a:endParaRPr lang="en-US" dirty="0"/>
          </a:p>
        </p:txBody>
      </p:sp>
      <p:pic>
        <p:nvPicPr>
          <p:cNvPr id="27650" name="Picture 2" descr="http://webanatomy.net/anatomy/reflex_ar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95600"/>
            <a:ext cx="4724400" cy="3527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structure of the spinal cord.</a:t>
            </a:r>
          </a:p>
          <a:p>
            <a:endParaRPr lang="en-US" dirty="0" smtClean="0"/>
          </a:p>
          <a:p>
            <a:r>
              <a:rPr lang="en-US" dirty="0" smtClean="0"/>
              <a:t>What are some general functions of the spinal cord?</a:t>
            </a:r>
          </a:p>
          <a:p>
            <a:endParaRPr lang="en-US" dirty="0" smtClean="0"/>
          </a:p>
          <a:p>
            <a:r>
              <a:rPr lang="en-US" dirty="0" smtClean="0"/>
              <a:t>How do you distinguish between the ascending and descending tracts of the spinal cord?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Meninges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Covers brain and Spinal cord</a:t>
            </a:r>
          </a:p>
          <a:p>
            <a:r>
              <a:rPr lang="en-US" dirty="0" smtClean="0"/>
              <a:t>3 layers</a:t>
            </a:r>
          </a:p>
          <a:p>
            <a:pPr lvl="1"/>
            <a:r>
              <a:rPr lang="en-US" dirty="0" smtClean="0"/>
              <a:t>Dura</a:t>
            </a:r>
          </a:p>
          <a:p>
            <a:pPr lvl="1"/>
            <a:r>
              <a:rPr lang="en-US" dirty="0" err="1" smtClean="0"/>
              <a:t>Arachnoid</a:t>
            </a:r>
            <a:endParaRPr lang="en-US" dirty="0" smtClean="0"/>
          </a:p>
          <a:p>
            <a:pPr lvl="1"/>
            <a:r>
              <a:rPr lang="en-US" dirty="0" err="1" smtClean="0"/>
              <a:t>Pia</a:t>
            </a:r>
            <a:endParaRPr lang="en-US" dirty="0"/>
          </a:p>
        </p:txBody>
      </p:sp>
      <p:pic>
        <p:nvPicPr>
          <p:cNvPr id="41986" name="Picture 2" descr="http://bioweb.uwlax.edu/bio203/s2008/bingen_sama/menin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514600"/>
            <a:ext cx="5181600" cy="4145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 Mater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03791"/>
            <a:ext cx="5410200" cy="49304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Outer most layer</a:t>
            </a:r>
          </a:p>
          <a:p>
            <a:r>
              <a:rPr lang="en-US" dirty="0" smtClean="0"/>
              <a:t>Tough, white fibrous connective tissue</a:t>
            </a:r>
          </a:p>
          <a:p>
            <a:r>
              <a:rPr lang="en-US" dirty="0" smtClean="0"/>
              <a:t>Contains many blood vessels and nerves</a:t>
            </a:r>
          </a:p>
          <a:p>
            <a:r>
              <a:rPr lang="en-US" dirty="0" smtClean="0"/>
              <a:t>Forms sheath around spinal cord</a:t>
            </a:r>
          </a:p>
          <a:p>
            <a:r>
              <a:rPr lang="en-US" dirty="0" smtClean="0"/>
              <a:t>Epidural space</a:t>
            </a:r>
          </a:p>
          <a:p>
            <a:pPr lvl="1"/>
            <a:r>
              <a:rPr lang="en-US" dirty="0" smtClean="0"/>
              <a:t>Made of loose connective tissue and adipose tissue</a:t>
            </a:r>
          </a:p>
          <a:p>
            <a:pPr lvl="1"/>
            <a:r>
              <a:rPr lang="en-US" dirty="0" smtClean="0"/>
              <a:t>Provides a protective pad around spinal cord</a:t>
            </a:r>
            <a:endParaRPr lang="en-US" dirty="0"/>
          </a:p>
        </p:txBody>
      </p:sp>
      <p:pic>
        <p:nvPicPr>
          <p:cNvPr id="40962" name="Picture 2" descr="http://upload.wikimedia.org/wikipedia/commons/2/2e/Human_brain_dura_m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0"/>
            <a:ext cx="4038600" cy="3521950"/>
          </a:xfrm>
          <a:prstGeom prst="rect">
            <a:avLst/>
          </a:prstGeom>
          <a:noFill/>
        </p:spPr>
      </p:pic>
      <p:pic>
        <p:nvPicPr>
          <p:cNvPr id="40964" name="Picture 4" descr="http://www.umanitoba.ca/faculties/medicine/units/anatomy/images/brain78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352800"/>
            <a:ext cx="38862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Arachnoid</a:t>
            </a:r>
            <a:r>
              <a:rPr lang="en-US" dirty="0" smtClean="0"/>
              <a:t> Mater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572000" cy="50828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Thin, net-like membrane</a:t>
            </a:r>
          </a:p>
          <a:p>
            <a:r>
              <a:rPr lang="en-US" dirty="0" smtClean="0"/>
              <a:t>Lacks blood vessels</a:t>
            </a:r>
          </a:p>
          <a:p>
            <a:r>
              <a:rPr lang="en-US" dirty="0" smtClean="0"/>
              <a:t>Found between </a:t>
            </a:r>
            <a:r>
              <a:rPr lang="en-US" dirty="0" err="1" smtClean="0"/>
              <a:t>dura</a:t>
            </a:r>
            <a:r>
              <a:rPr lang="en-US" dirty="0" smtClean="0"/>
              <a:t> and </a:t>
            </a:r>
            <a:r>
              <a:rPr lang="en-US" dirty="0" err="1" smtClean="0"/>
              <a:t>pia</a:t>
            </a:r>
            <a:r>
              <a:rPr lang="en-US" dirty="0" smtClean="0"/>
              <a:t> mater</a:t>
            </a:r>
          </a:p>
          <a:p>
            <a:r>
              <a:rPr lang="en-US" dirty="0" smtClean="0"/>
              <a:t>Spreads over brain and spinal cord</a:t>
            </a:r>
          </a:p>
          <a:p>
            <a:r>
              <a:rPr lang="en-US" dirty="0" smtClean="0"/>
              <a:t>Subarachnoid space </a:t>
            </a:r>
          </a:p>
          <a:p>
            <a:pPr lvl="1"/>
            <a:r>
              <a:rPr lang="en-US" dirty="0" smtClean="0"/>
              <a:t>Contains cerebrospinal fluid (CSF)</a:t>
            </a:r>
          </a:p>
          <a:p>
            <a:pPr lvl="2"/>
            <a:r>
              <a:rPr lang="en-US" dirty="0" smtClean="0"/>
              <a:t>Clear watery fluid</a:t>
            </a:r>
            <a:endParaRPr lang="en-US" dirty="0"/>
          </a:p>
        </p:txBody>
      </p:sp>
      <p:pic>
        <p:nvPicPr>
          <p:cNvPr id="39938" name="Picture 2" descr="http://www.emory.edu/ANATOMY/AnatomyManual/fi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1962150"/>
            <a:ext cx="4762500" cy="4895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Pia</a:t>
            </a:r>
            <a:r>
              <a:rPr lang="en-US" dirty="0" smtClean="0"/>
              <a:t> Mater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4800600" cy="4930409"/>
          </a:xfrm>
        </p:spPr>
        <p:txBody>
          <a:bodyPr>
            <a:normAutofit/>
          </a:bodyPr>
          <a:lstStyle/>
          <a:p>
            <a:r>
              <a:rPr lang="en-US" dirty="0" smtClean="0"/>
              <a:t>Very thin </a:t>
            </a:r>
          </a:p>
          <a:p>
            <a:r>
              <a:rPr lang="en-US" dirty="0" smtClean="0"/>
              <a:t>Contains many nerve and blood vessels that aid in nourishing the underlying cells of the brain and spinal cord</a:t>
            </a:r>
          </a:p>
          <a:p>
            <a:r>
              <a:rPr lang="en-US" dirty="0" smtClean="0"/>
              <a:t>Attached to brain and spinal cord </a:t>
            </a:r>
          </a:p>
          <a:p>
            <a:endParaRPr lang="en-US" dirty="0"/>
          </a:p>
        </p:txBody>
      </p:sp>
      <p:pic>
        <p:nvPicPr>
          <p:cNvPr id="38914" name="Picture 2" descr="http://www.acceleratedcure.org/msresources/neuroanatomy/images/Neuroanatomy%20Book_img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209800"/>
            <a:ext cx="46482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Meninges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</a:t>
            </a:r>
            <a:r>
              <a:rPr lang="en-US" dirty="0" err="1" smtClean="0"/>
              <a:t>meninges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What are the layers of the </a:t>
            </a:r>
            <a:r>
              <a:rPr lang="en-US" dirty="0" err="1" smtClean="0"/>
              <a:t>meninges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Where is cerebrospinal fluid located in the </a:t>
            </a:r>
            <a:r>
              <a:rPr lang="en-US" dirty="0" err="1" smtClean="0"/>
              <a:t>meninges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Slender nerve column that passes downward from the brain</a:t>
            </a:r>
          </a:p>
          <a:p>
            <a:r>
              <a:rPr lang="en-US" dirty="0" smtClean="0"/>
              <a:t>Starts at the foramen magnum</a:t>
            </a:r>
          </a:p>
          <a:p>
            <a:r>
              <a:rPr lang="en-US" dirty="0" smtClean="0"/>
              <a:t>Ends at the </a:t>
            </a:r>
            <a:r>
              <a:rPr lang="en-US" dirty="0" err="1" smtClean="0"/>
              <a:t>intervertebral</a:t>
            </a:r>
            <a:r>
              <a:rPr lang="en-US" dirty="0" smtClean="0"/>
              <a:t> disk that separates L1 and L2</a:t>
            </a:r>
            <a:endParaRPr lang="en-US" dirty="0"/>
          </a:p>
        </p:txBody>
      </p:sp>
      <p:pic>
        <p:nvPicPr>
          <p:cNvPr id="37890" name="Picture 2" descr="http://www.medical-look.com/diseases_images/Spinal_Cord_Injur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810000"/>
            <a:ext cx="3810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05400" cy="4854209"/>
          </a:xfrm>
        </p:spPr>
        <p:txBody>
          <a:bodyPr/>
          <a:lstStyle/>
          <a:p>
            <a:r>
              <a:rPr lang="en-US" dirty="0" smtClean="0"/>
              <a:t>31 segments-each give rise to a pair of spinal nerves</a:t>
            </a:r>
          </a:p>
          <a:p>
            <a:r>
              <a:rPr lang="en-US" dirty="0" smtClean="0"/>
              <a:t>Cervical Enlargement</a:t>
            </a:r>
          </a:p>
          <a:p>
            <a:pPr lvl="1"/>
            <a:r>
              <a:rPr lang="en-US" dirty="0" smtClean="0"/>
              <a:t>In neck, supplies nerves to upper limbs</a:t>
            </a:r>
          </a:p>
          <a:p>
            <a:r>
              <a:rPr lang="en-US" dirty="0" smtClean="0"/>
              <a:t>Lumbar Enlargement</a:t>
            </a:r>
          </a:p>
          <a:p>
            <a:pPr lvl="1"/>
            <a:r>
              <a:rPr lang="en-US" dirty="0" smtClean="0"/>
              <a:t>In lower back, supplies nerves to lower limbs</a:t>
            </a:r>
            <a:endParaRPr lang="en-US" dirty="0"/>
          </a:p>
        </p:txBody>
      </p:sp>
      <p:pic>
        <p:nvPicPr>
          <p:cNvPr id="36866" name="Picture 2" descr="http://msjensen.cehd.umn.edu/Webanatomy/nervous/nerv_brain_cord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2057400"/>
            <a:ext cx="371475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Structure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572000" cy="5082809"/>
          </a:xfrm>
        </p:spPr>
        <p:txBody>
          <a:bodyPr/>
          <a:lstStyle/>
          <a:p>
            <a:r>
              <a:rPr lang="en-US" dirty="0" smtClean="0"/>
              <a:t>Two Grooves</a:t>
            </a:r>
          </a:p>
          <a:p>
            <a:pPr lvl="1"/>
            <a:r>
              <a:rPr lang="en-US" dirty="0" smtClean="0"/>
              <a:t>Anterior median fissure</a:t>
            </a:r>
          </a:p>
          <a:p>
            <a:pPr lvl="2"/>
            <a:r>
              <a:rPr lang="en-US" dirty="0" smtClean="0"/>
              <a:t>Deep</a:t>
            </a:r>
          </a:p>
          <a:p>
            <a:pPr lvl="1"/>
            <a:r>
              <a:rPr lang="en-US" dirty="0" smtClean="0"/>
              <a:t>Posterior median </a:t>
            </a:r>
            <a:r>
              <a:rPr lang="en-US" dirty="0" err="1" smtClean="0"/>
              <a:t>sulcus</a:t>
            </a:r>
            <a:endParaRPr lang="en-US" dirty="0" smtClean="0"/>
          </a:p>
          <a:p>
            <a:pPr lvl="2"/>
            <a:r>
              <a:rPr lang="en-US" dirty="0" smtClean="0"/>
              <a:t>Shallow</a:t>
            </a:r>
          </a:p>
          <a:p>
            <a:r>
              <a:rPr lang="en-US" dirty="0" smtClean="0"/>
              <a:t>Divide spinal cord into R and L halves</a:t>
            </a:r>
            <a:endParaRPr lang="en-US" dirty="0"/>
          </a:p>
        </p:txBody>
      </p:sp>
      <p:pic>
        <p:nvPicPr>
          <p:cNvPr id="35842" name="Picture 2" descr="http://cas.bellarmine.edu/tietjen/HumanBioogy/spi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739439"/>
            <a:ext cx="4343400" cy="31185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</TotalTime>
  <Words>426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Meninges and Spinal Cord</vt:lpstr>
      <vt:lpstr>Meninges</vt:lpstr>
      <vt:lpstr>Dura Mater</vt:lpstr>
      <vt:lpstr>Arachnoid Mater</vt:lpstr>
      <vt:lpstr>Pia Mater</vt:lpstr>
      <vt:lpstr>Meninges Review</vt:lpstr>
      <vt:lpstr>Spinal Cord</vt:lpstr>
      <vt:lpstr>Structure</vt:lpstr>
      <vt:lpstr>Spinal Cord Structure Cont.</vt:lpstr>
      <vt:lpstr>Gray or White? </vt:lpstr>
      <vt:lpstr>Slide 11</vt:lpstr>
      <vt:lpstr>Structure Cont.</vt:lpstr>
      <vt:lpstr>Function of the Spinal Cord</vt:lpstr>
      <vt:lpstr>Tracts</vt:lpstr>
      <vt:lpstr>Slide 15</vt:lpstr>
      <vt:lpstr>Spinal Functions Cont.</vt:lpstr>
      <vt:lpstr>Spinal Cord Review</vt:lpstr>
    </vt:vector>
  </TitlesOfParts>
  <Company>Western Dubuque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Meninges and Spinal Cord</dc:title>
  <dc:creator>Western Dubuque</dc:creator>
  <cp:lastModifiedBy>Western Dubuque</cp:lastModifiedBy>
  <cp:revision>8</cp:revision>
  <dcterms:created xsi:type="dcterms:W3CDTF">2010-01-15T14:24:56Z</dcterms:created>
  <dcterms:modified xsi:type="dcterms:W3CDTF">2010-01-15T15:54:18Z</dcterms:modified>
</cp:coreProperties>
</file>